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p:scale>
          <a:sx n="66" d="100"/>
          <a:sy n="66" d="100"/>
        </p:scale>
        <p:origin x="-900"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43938-7522-4230-823B-23ECC0EAF6F6}" type="datetimeFigureOut">
              <a:rPr lang="en-US" smtClean="0"/>
              <a:pPr/>
              <a:t>7/23/2021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E55D2-DD1E-4CCD-8AD6-F4707C741D50}" type="slidenum">
              <a:rPr lang="en-US" smtClean="0"/>
              <a:pPr/>
              <a:t>‹#›</a:t>
            </a:fld>
            <a:endParaRPr lang="en-US"/>
          </a:p>
        </p:txBody>
      </p:sp>
    </p:spTree>
    <p:extLst>
      <p:ext uri="{BB962C8B-B14F-4D97-AF65-F5344CB8AC3E}">
        <p14:creationId xmlns:p14="http://schemas.microsoft.com/office/powerpoint/2010/main" xmlns="" val="236281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in the 21</a:t>
            </a:r>
            <a:r>
              <a:rPr lang="en-US" baseline="30000" dirty="0"/>
              <a:t>st</a:t>
            </a:r>
            <a:r>
              <a:rPr lang="en-US" dirty="0"/>
              <a:t> century has changed because of the advanced technologies that have emerged. According to Andrew (2019), the arrival of new technologies and complex communication platforms has changed the skills required by learners in the current age. According to the author, technologies are constantly evolving and people need to adapt to the changes. As such, integrating these technologies as part of the learning and teaching process ensure that learners are equipped with the latest and updated skills they need to adapt the changing market. </a:t>
            </a:r>
          </a:p>
        </p:txBody>
      </p:sp>
      <p:sp>
        <p:nvSpPr>
          <p:cNvPr id="4" name="Slide Number Placeholder 3"/>
          <p:cNvSpPr>
            <a:spLocks noGrp="1"/>
          </p:cNvSpPr>
          <p:nvPr>
            <p:ph type="sldNum" sz="quarter" idx="5"/>
          </p:nvPr>
        </p:nvSpPr>
        <p:spPr/>
        <p:txBody>
          <a:bodyPr/>
          <a:lstStyle/>
          <a:p>
            <a:fld id="{FEAE55D2-DD1E-4CCD-8AD6-F4707C741D50}" type="slidenum">
              <a:rPr lang="en-US" smtClean="0"/>
              <a:pPr/>
              <a:t>2</a:t>
            </a:fld>
            <a:endParaRPr lang="en-US"/>
          </a:p>
        </p:txBody>
      </p:sp>
    </p:spTree>
    <p:extLst>
      <p:ext uri="{BB962C8B-B14F-4D97-AF65-F5344CB8AC3E}">
        <p14:creationId xmlns:p14="http://schemas.microsoft.com/office/powerpoint/2010/main" xmlns="" val="325751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Docs is one of the collaborative tools that can be used to improve collaboration between learners and the students in a classroom. The above image has shown the collaborative and integrated tools that Google Docs provides including comment section, reference tool, revision history, and many others. Each of these tools enhances the learners collaboration with the teachers and their peers. Therefore, Google Docs will play a critical role in achieving this goal. </a:t>
            </a:r>
          </a:p>
        </p:txBody>
      </p:sp>
      <p:sp>
        <p:nvSpPr>
          <p:cNvPr id="4" name="Slide Number Placeholder 3"/>
          <p:cNvSpPr>
            <a:spLocks noGrp="1"/>
          </p:cNvSpPr>
          <p:nvPr>
            <p:ph type="sldNum" sz="quarter" idx="5"/>
          </p:nvPr>
        </p:nvSpPr>
        <p:spPr/>
        <p:txBody>
          <a:bodyPr/>
          <a:lstStyle/>
          <a:p>
            <a:fld id="{FEAE55D2-DD1E-4CCD-8AD6-F4707C741D50}" type="slidenum">
              <a:rPr lang="en-US" smtClean="0"/>
              <a:pPr/>
              <a:t>3</a:t>
            </a:fld>
            <a:endParaRPr lang="en-US"/>
          </a:p>
        </p:txBody>
      </p:sp>
    </p:spTree>
    <p:extLst>
      <p:ext uri="{BB962C8B-B14F-4D97-AF65-F5344CB8AC3E}">
        <p14:creationId xmlns:p14="http://schemas.microsoft.com/office/powerpoint/2010/main" xmlns="" val="149518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tools on Google Docs allow learners and teachers to participate in the learning and teaching process effectively. It has wide range of benefits, as explained in the slide, including the ability to support peer’s comment and sharing information. It also enables educators to provide real-time and timely comments to learners. With the current age of online learning, this tool becomes an effective and important classroom tools that teachers and learners can use to interact as if they were in a physical classroom. </a:t>
            </a:r>
          </a:p>
        </p:txBody>
      </p:sp>
      <p:sp>
        <p:nvSpPr>
          <p:cNvPr id="4" name="Slide Number Placeholder 3"/>
          <p:cNvSpPr>
            <a:spLocks noGrp="1"/>
          </p:cNvSpPr>
          <p:nvPr>
            <p:ph type="sldNum" sz="quarter" idx="5"/>
          </p:nvPr>
        </p:nvSpPr>
        <p:spPr/>
        <p:txBody>
          <a:bodyPr/>
          <a:lstStyle/>
          <a:p>
            <a:fld id="{FEAE55D2-DD1E-4CCD-8AD6-F4707C741D50}" type="slidenum">
              <a:rPr lang="en-US" smtClean="0"/>
              <a:pPr/>
              <a:t>4</a:t>
            </a:fld>
            <a:endParaRPr lang="en-US"/>
          </a:p>
        </p:txBody>
      </p:sp>
    </p:spTree>
    <p:extLst>
      <p:ext uri="{BB962C8B-B14F-4D97-AF65-F5344CB8AC3E}">
        <p14:creationId xmlns:p14="http://schemas.microsoft.com/office/powerpoint/2010/main" xmlns="" val="163198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Docs tool is a relief to many students and teachers who would like to be updated with the latest knowledge and skills from the world of technology. While this knowledge is essential to students in the 21</a:t>
            </a:r>
            <a:r>
              <a:rPr lang="en-US" baseline="30000" dirty="0"/>
              <a:t>st</a:t>
            </a:r>
            <a:r>
              <a:rPr lang="en-US" dirty="0"/>
              <a:t> century, some learners still have challenges in collaborating or working with these technologies. The above image has provided ten steps that can help learners to integrate and engage with the technology. </a:t>
            </a:r>
          </a:p>
        </p:txBody>
      </p:sp>
      <p:sp>
        <p:nvSpPr>
          <p:cNvPr id="4" name="Slide Number Placeholder 3"/>
          <p:cNvSpPr>
            <a:spLocks noGrp="1"/>
          </p:cNvSpPr>
          <p:nvPr>
            <p:ph type="sldNum" sz="quarter" idx="5"/>
          </p:nvPr>
        </p:nvSpPr>
        <p:spPr/>
        <p:txBody>
          <a:bodyPr/>
          <a:lstStyle/>
          <a:p>
            <a:fld id="{FEAE55D2-DD1E-4CCD-8AD6-F4707C741D50}" type="slidenum">
              <a:rPr lang="en-US" smtClean="0"/>
              <a:pPr/>
              <a:t>5</a:t>
            </a:fld>
            <a:endParaRPr lang="en-US"/>
          </a:p>
        </p:txBody>
      </p:sp>
    </p:spTree>
    <p:extLst>
      <p:ext uri="{BB962C8B-B14F-4D97-AF65-F5344CB8AC3E}">
        <p14:creationId xmlns:p14="http://schemas.microsoft.com/office/powerpoint/2010/main" xmlns="" val="295702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Docs tool has a collaborative brainstorming platform where learners can collaborate with their peers to create ideas. This feature is mainly suited for learners online. It is only supported through the online platform and is most effective for online learning where learners come from different locations. This tool enables learners to work on a project together and also track their revision through the revision history feature that changes the color as shown in the image. </a:t>
            </a:r>
          </a:p>
        </p:txBody>
      </p:sp>
      <p:sp>
        <p:nvSpPr>
          <p:cNvPr id="4" name="Slide Number Placeholder 3"/>
          <p:cNvSpPr>
            <a:spLocks noGrp="1"/>
          </p:cNvSpPr>
          <p:nvPr>
            <p:ph type="sldNum" sz="quarter" idx="5"/>
          </p:nvPr>
        </p:nvSpPr>
        <p:spPr/>
        <p:txBody>
          <a:bodyPr/>
          <a:lstStyle/>
          <a:p>
            <a:fld id="{FEAE55D2-DD1E-4CCD-8AD6-F4707C741D50}" type="slidenum">
              <a:rPr lang="en-US" smtClean="0"/>
              <a:pPr/>
              <a:t>6</a:t>
            </a:fld>
            <a:endParaRPr lang="en-US"/>
          </a:p>
        </p:txBody>
      </p:sp>
    </p:spTree>
    <p:extLst>
      <p:ext uri="{BB962C8B-B14F-4D97-AF65-F5344CB8AC3E}">
        <p14:creationId xmlns:p14="http://schemas.microsoft.com/office/powerpoint/2010/main" xmlns="" val="145023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chose this technology because of flexibility, ease of access, and cost-effectiveness. In regards to flexibility, Google Docs tool is one of the most convenient online tools to use. All it requires is access to the internet and the student can access information as well as share what they have with others wherever they are. It is also cost-effective because with this tool, learners will feel that they are in school environment without necessarily travelling to the physical location. Therefore, it is an important tool that learners and teachers can use to improve the learning process. </a:t>
            </a:r>
          </a:p>
        </p:txBody>
      </p:sp>
      <p:sp>
        <p:nvSpPr>
          <p:cNvPr id="4" name="Slide Number Placeholder 3"/>
          <p:cNvSpPr>
            <a:spLocks noGrp="1"/>
          </p:cNvSpPr>
          <p:nvPr>
            <p:ph type="sldNum" sz="quarter" idx="5"/>
          </p:nvPr>
        </p:nvSpPr>
        <p:spPr/>
        <p:txBody>
          <a:bodyPr/>
          <a:lstStyle/>
          <a:p>
            <a:fld id="{FEAE55D2-DD1E-4CCD-8AD6-F4707C741D50}" type="slidenum">
              <a:rPr lang="en-US" smtClean="0"/>
              <a:pPr/>
              <a:t>7</a:t>
            </a:fld>
            <a:endParaRPr lang="en-US"/>
          </a:p>
        </p:txBody>
      </p:sp>
    </p:spTree>
    <p:extLst>
      <p:ext uri="{BB962C8B-B14F-4D97-AF65-F5344CB8AC3E}">
        <p14:creationId xmlns:p14="http://schemas.microsoft.com/office/powerpoint/2010/main" xmlns="" val="4208756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CD9884E-39DE-439C-8FA6-C6DE4D38F7C3}"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5931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79D24-C1E2-4815-8FBB-FA6491BBE6A8}"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338500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6468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2123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2521782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32918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4367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95580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2996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336281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66090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9D24-C1E2-4815-8FBB-FA6491BBE6A8}"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9884E-39DE-439C-8FA6-C6DE4D38F7C3}"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832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E79D24-C1E2-4815-8FBB-FA6491BBE6A8}"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125963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E79D24-C1E2-4815-8FBB-FA6491BBE6A8}" type="datetimeFigureOut">
              <a:rPr lang="en-US" smtClean="0"/>
              <a:pPr/>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9884E-39DE-439C-8FA6-C6DE4D38F7C3}"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8808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E79D24-C1E2-4815-8FBB-FA6491BBE6A8}" type="datetimeFigureOut">
              <a:rPr lang="en-US" smtClean="0"/>
              <a:pPr/>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9884E-39DE-439C-8FA6-C6DE4D38F7C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049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79D24-C1E2-4815-8FBB-FA6491BBE6A8}" type="datetimeFigureOut">
              <a:rPr lang="en-US" smtClean="0"/>
              <a:pPr/>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411057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79D24-C1E2-4815-8FBB-FA6491BBE6A8}"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9884E-39DE-439C-8FA6-C6DE4D38F7C3}"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291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79D24-C1E2-4815-8FBB-FA6491BBE6A8}"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262561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E79D24-C1E2-4815-8FBB-FA6491BBE6A8}" type="datetimeFigureOut">
              <a:rPr lang="en-US" smtClean="0"/>
              <a:pPr/>
              <a:t>7/23/2021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D9884E-39DE-439C-8FA6-C6DE4D38F7C3}" type="slidenum">
              <a:rPr lang="en-US" smtClean="0"/>
              <a:pPr/>
              <a:t>‹#›</a:t>
            </a:fld>
            <a:endParaRPr lang="en-US"/>
          </a:p>
        </p:txBody>
      </p:sp>
    </p:spTree>
    <p:extLst>
      <p:ext uri="{BB962C8B-B14F-4D97-AF65-F5344CB8AC3E}">
        <p14:creationId xmlns:p14="http://schemas.microsoft.com/office/powerpoint/2010/main" xmlns="" val="5600641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A7D2E-06BB-43B1-81D6-F4E72E201C47}"/>
              </a:ext>
            </a:extLst>
          </p:cNvPr>
          <p:cNvSpPr>
            <a:spLocks noGrp="1"/>
          </p:cNvSpPr>
          <p:nvPr>
            <p:ph type="ctrTitle"/>
          </p:nvPr>
        </p:nvSpPr>
        <p:spPr>
          <a:xfrm>
            <a:off x="2688164" y="1761071"/>
            <a:ext cx="6815669" cy="2123921"/>
          </a:xfrm>
        </p:spPr>
        <p:txBody>
          <a:bodyPr>
            <a:normAutofit fontScale="90000"/>
          </a:bodyPr>
          <a:lstStyle/>
          <a:p>
            <a:r>
              <a:rPr lang="en-US" dirty="0"/>
              <a:t>Technology Artifact: Classroom Collaboration-Google Docs</a:t>
            </a:r>
          </a:p>
        </p:txBody>
      </p:sp>
      <p:sp>
        <p:nvSpPr>
          <p:cNvPr id="3" name="Subtitle 2">
            <a:extLst>
              <a:ext uri="{FF2B5EF4-FFF2-40B4-BE49-F238E27FC236}">
                <a16:creationId xmlns:a16="http://schemas.microsoft.com/office/drawing/2014/main" xmlns="" id="{8C8855F0-A78A-4C74-B134-5B7279594882}"/>
              </a:ext>
            </a:extLst>
          </p:cNvPr>
          <p:cNvSpPr>
            <a:spLocks noGrp="1"/>
          </p:cNvSpPr>
          <p:nvPr>
            <p:ph type="subTitle" idx="1"/>
          </p:nvPr>
        </p:nvSpPr>
        <p:spPr>
          <a:xfrm>
            <a:off x="2688165" y="4034968"/>
            <a:ext cx="6815669" cy="1320802"/>
          </a:xfrm>
        </p:spPr>
        <p:txBody>
          <a:bodyPr/>
          <a:lstStyle/>
          <a:p>
            <a:r>
              <a:rPr lang="en-US" dirty="0"/>
              <a:t>Student’s Name </a:t>
            </a:r>
          </a:p>
          <a:p>
            <a:r>
              <a:rPr lang="en-US" dirty="0"/>
              <a:t>Institution </a:t>
            </a:r>
          </a:p>
        </p:txBody>
      </p:sp>
    </p:spTree>
    <p:extLst>
      <p:ext uri="{BB962C8B-B14F-4D97-AF65-F5344CB8AC3E}">
        <p14:creationId xmlns:p14="http://schemas.microsoft.com/office/powerpoint/2010/main" xmlns="" val="165369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9CAF9-4851-4175-9538-057B3CAE28A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8BA2C6FC-E371-4F9B-9F9B-39CDF5B1AB1D}"/>
              </a:ext>
            </a:extLst>
          </p:cNvPr>
          <p:cNvSpPr>
            <a:spLocks noGrp="1"/>
          </p:cNvSpPr>
          <p:nvPr>
            <p:ph sz="quarter" idx="13"/>
          </p:nvPr>
        </p:nvSpPr>
        <p:spPr/>
        <p:txBody>
          <a:bodyPr/>
          <a:lstStyle/>
          <a:p>
            <a:r>
              <a:rPr lang="en-US" dirty="0"/>
              <a:t>Advanced technologies has changed learning in the 21</a:t>
            </a:r>
            <a:r>
              <a:rPr lang="en-US" baseline="30000" dirty="0"/>
              <a:t>st</a:t>
            </a:r>
            <a:r>
              <a:rPr lang="en-US" dirty="0"/>
              <a:t> century</a:t>
            </a:r>
          </a:p>
          <a:p>
            <a:r>
              <a:rPr lang="en-US" dirty="0"/>
              <a:t>Technology is informing learning adaptability with the changing environment </a:t>
            </a:r>
          </a:p>
          <a:p>
            <a:r>
              <a:rPr lang="en-US" dirty="0"/>
              <a:t>One such technology is Google Docs</a:t>
            </a:r>
          </a:p>
          <a:p>
            <a:r>
              <a:rPr lang="en-US" dirty="0"/>
              <a:t>Google Docs, one of the google apps used in teaching and learning </a:t>
            </a:r>
          </a:p>
          <a:p>
            <a:r>
              <a:rPr lang="en-US" dirty="0"/>
              <a:t>Word processor available online </a:t>
            </a:r>
          </a:p>
          <a:p>
            <a:r>
              <a:rPr lang="en-US" dirty="0"/>
              <a:t>Has changed the collaborative learning (Andrew, 2019)</a:t>
            </a:r>
          </a:p>
          <a:p>
            <a:endParaRPr lang="en-US" dirty="0"/>
          </a:p>
        </p:txBody>
      </p:sp>
    </p:spTree>
    <p:extLst>
      <p:ext uri="{BB962C8B-B14F-4D97-AF65-F5344CB8AC3E}">
        <p14:creationId xmlns:p14="http://schemas.microsoft.com/office/powerpoint/2010/main" xmlns="" val="370937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9AC41-D311-4F5B-973D-20D3FE3B4194}"/>
              </a:ext>
            </a:extLst>
          </p:cNvPr>
          <p:cNvSpPr>
            <a:spLocks noGrp="1"/>
          </p:cNvSpPr>
          <p:nvPr>
            <p:ph type="title"/>
          </p:nvPr>
        </p:nvSpPr>
        <p:spPr/>
        <p:txBody>
          <a:bodyPr/>
          <a:lstStyle/>
          <a:p>
            <a:r>
              <a:rPr lang="en-US" dirty="0"/>
              <a:t>How it will be used</a:t>
            </a:r>
          </a:p>
        </p:txBody>
      </p:sp>
      <p:sp>
        <p:nvSpPr>
          <p:cNvPr id="3" name="Content Placeholder 2">
            <a:extLst>
              <a:ext uri="{FF2B5EF4-FFF2-40B4-BE49-F238E27FC236}">
                <a16:creationId xmlns:a16="http://schemas.microsoft.com/office/drawing/2014/main" xmlns="" id="{42C0C005-3A68-433C-9154-B28976CCA75B}"/>
              </a:ext>
            </a:extLst>
          </p:cNvPr>
          <p:cNvSpPr>
            <a:spLocks noGrp="1"/>
          </p:cNvSpPr>
          <p:nvPr>
            <p:ph sz="quarter" idx="13"/>
          </p:nvPr>
        </p:nvSpPr>
        <p:spPr/>
        <p:txBody>
          <a:bodyPr/>
          <a:lstStyle/>
          <a:p>
            <a:r>
              <a:rPr lang="en-US" dirty="0"/>
              <a:t>The image below show how Google Docs can be used to improve collaborative learning in classrooms</a:t>
            </a:r>
          </a:p>
          <a:p>
            <a:r>
              <a:rPr lang="en-US" dirty="0"/>
              <a:t> </a:t>
            </a:r>
          </a:p>
          <a:p>
            <a:endParaRPr lang="en-US" dirty="0"/>
          </a:p>
        </p:txBody>
      </p:sp>
      <p:pic>
        <p:nvPicPr>
          <p:cNvPr id="5" name="Picture 4">
            <a:extLst>
              <a:ext uri="{FF2B5EF4-FFF2-40B4-BE49-F238E27FC236}">
                <a16:creationId xmlns:a16="http://schemas.microsoft.com/office/drawing/2014/main" xmlns="" id="{CB24384B-8B98-4275-A3DA-6307B293C61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44017" y="2524125"/>
            <a:ext cx="7506154" cy="3691118"/>
          </a:xfrm>
          <a:prstGeom prst="rect">
            <a:avLst/>
          </a:prstGeom>
        </p:spPr>
      </p:pic>
      <p:sp>
        <p:nvSpPr>
          <p:cNvPr id="6" name="TextBox 5">
            <a:extLst>
              <a:ext uri="{FF2B5EF4-FFF2-40B4-BE49-F238E27FC236}">
                <a16:creationId xmlns:a16="http://schemas.microsoft.com/office/drawing/2014/main" xmlns="" id="{8D103556-5EEF-420A-93BA-15B47F6DDA30}"/>
              </a:ext>
            </a:extLst>
          </p:cNvPr>
          <p:cNvSpPr txBox="1"/>
          <p:nvPr/>
        </p:nvSpPr>
        <p:spPr>
          <a:xfrm>
            <a:off x="1126007" y="2910062"/>
            <a:ext cx="2197764" cy="3416320"/>
          </a:xfrm>
          <a:prstGeom prst="rect">
            <a:avLst/>
          </a:prstGeom>
          <a:noFill/>
        </p:spPr>
        <p:txBody>
          <a:bodyPr wrap="square" rtlCol="0">
            <a:spAutoFit/>
          </a:bodyPr>
          <a:lstStyle/>
          <a:p>
            <a:r>
              <a:rPr lang="en-US" dirty="0"/>
              <a:t>-Learners and teachers can use Google Docs to share and comment on assignments </a:t>
            </a:r>
          </a:p>
          <a:p>
            <a:r>
              <a:rPr lang="en-US" dirty="0"/>
              <a:t>-It enables learners to receive immediate feedback on their assignments </a:t>
            </a:r>
          </a:p>
          <a:p>
            <a:r>
              <a:rPr lang="en-US" dirty="0"/>
              <a:t>-It also provides spellcheck tools that provides learners with writing skills </a:t>
            </a:r>
          </a:p>
        </p:txBody>
      </p:sp>
    </p:spTree>
    <p:extLst>
      <p:ext uri="{BB962C8B-B14F-4D97-AF65-F5344CB8AC3E}">
        <p14:creationId xmlns:p14="http://schemas.microsoft.com/office/powerpoint/2010/main" xmlns="" val="142008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7DDC8-D48A-4071-8B31-12A4C924FE45}"/>
              </a:ext>
            </a:extLst>
          </p:cNvPr>
          <p:cNvSpPr>
            <a:spLocks noGrp="1"/>
          </p:cNvSpPr>
          <p:nvPr>
            <p:ph type="title"/>
          </p:nvPr>
        </p:nvSpPr>
        <p:spPr/>
        <p:txBody>
          <a:bodyPr/>
          <a:lstStyle/>
          <a:p>
            <a:r>
              <a:rPr lang="en-US" dirty="0"/>
              <a:t>Continuation of How it will be Used</a:t>
            </a:r>
          </a:p>
        </p:txBody>
      </p:sp>
      <p:sp>
        <p:nvSpPr>
          <p:cNvPr id="3" name="Content Placeholder 2">
            <a:extLst>
              <a:ext uri="{FF2B5EF4-FFF2-40B4-BE49-F238E27FC236}">
                <a16:creationId xmlns:a16="http://schemas.microsoft.com/office/drawing/2014/main" xmlns="" id="{FD5D4375-09AF-410A-9802-E92803AAAA41}"/>
              </a:ext>
            </a:extLst>
          </p:cNvPr>
          <p:cNvSpPr>
            <a:spLocks noGrp="1"/>
          </p:cNvSpPr>
          <p:nvPr>
            <p:ph sz="quarter" idx="13"/>
          </p:nvPr>
        </p:nvSpPr>
        <p:spPr/>
        <p:txBody>
          <a:bodyPr/>
          <a:lstStyle/>
          <a:p>
            <a:r>
              <a:rPr lang="en-US" dirty="0"/>
              <a:t>In the next image, Google Docs provides collaborative tool </a:t>
            </a:r>
          </a:p>
          <a:p>
            <a:endParaRPr lang="en-US" dirty="0"/>
          </a:p>
        </p:txBody>
      </p:sp>
      <p:pic>
        <p:nvPicPr>
          <p:cNvPr id="4" name="Picture 3" descr="Google Classroom: Middle Option = Collaborate - Teacher Tech">
            <a:extLst>
              <a:ext uri="{FF2B5EF4-FFF2-40B4-BE49-F238E27FC236}">
                <a16:creationId xmlns:a16="http://schemas.microsoft.com/office/drawing/2014/main" xmlns="" id="{2D8B35B7-A836-4A0E-860E-3B8B0CE180B5}"/>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111493" y="2537777"/>
            <a:ext cx="5840850" cy="3514680"/>
          </a:xfrm>
          <a:prstGeom prst="rect">
            <a:avLst/>
          </a:prstGeom>
          <a:noFill/>
          <a:ln>
            <a:noFill/>
          </a:ln>
        </p:spPr>
      </p:pic>
      <p:sp>
        <p:nvSpPr>
          <p:cNvPr id="5" name="TextBox 4">
            <a:extLst>
              <a:ext uri="{FF2B5EF4-FFF2-40B4-BE49-F238E27FC236}">
                <a16:creationId xmlns:a16="http://schemas.microsoft.com/office/drawing/2014/main" xmlns="" id="{F70BFEB4-EFDF-422D-9E94-0E5F78D046D9}"/>
              </a:ext>
            </a:extLst>
          </p:cNvPr>
          <p:cNvSpPr txBox="1"/>
          <p:nvPr/>
        </p:nvSpPr>
        <p:spPr>
          <a:xfrm>
            <a:off x="7213601" y="2656115"/>
            <a:ext cx="4122056" cy="3416320"/>
          </a:xfrm>
          <a:prstGeom prst="rect">
            <a:avLst/>
          </a:prstGeom>
          <a:noFill/>
        </p:spPr>
        <p:txBody>
          <a:bodyPr wrap="square" rtlCol="0">
            <a:spAutoFit/>
          </a:bodyPr>
          <a:lstStyle/>
          <a:p>
            <a:r>
              <a:rPr lang="en-US" dirty="0"/>
              <a:t>-The collaborative feature in Google Docs provides learners with opportunity to enhance their writing skills </a:t>
            </a:r>
          </a:p>
          <a:p>
            <a:r>
              <a:rPr lang="en-US" dirty="0"/>
              <a:t>-Studies have shown that peer feedback in the collaborative writing can have a positive impact on the learners’ writing skills (</a:t>
            </a:r>
            <a:r>
              <a:rPr lang="en-US" dirty="0" err="1"/>
              <a:t>Ebadi</a:t>
            </a:r>
            <a:r>
              <a:rPr lang="en-US" dirty="0"/>
              <a:t> &amp; Rahimi, 2017)</a:t>
            </a:r>
          </a:p>
          <a:p>
            <a:r>
              <a:rPr lang="en-US" dirty="0"/>
              <a:t>-This collaborative tool allows learners to share and comment on their peer’s work through the “Edit File” tool</a:t>
            </a:r>
          </a:p>
          <a:p>
            <a:r>
              <a:rPr lang="en-US" dirty="0"/>
              <a:t>-It also enables the teacher to provide timely feedback to the learners</a:t>
            </a:r>
          </a:p>
        </p:txBody>
      </p:sp>
    </p:spTree>
    <p:extLst>
      <p:ext uri="{BB962C8B-B14F-4D97-AF65-F5344CB8AC3E}">
        <p14:creationId xmlns:p14="http://schemas.microsoft.com/office/powerpoint/2010/main" xmlns="" val="364623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F3A2B4-E3EA-4DD0-81EF-3125F415C505}"/>
              </a:ext>
            </a:extLst>
          </p:cNvPr>
          <p:cNvSpPr>
            <a:spLocks noGrp="1"/>
          </p:cNvSpPr>
          <p:nvPr>
            <p:ph type="title"/>
          </p:nvPr>
        </p:nvSpPr>
        <p:spPr/>
        <p:txBody>
          <a:bodyPr>
            <a:normAutofit fontScale="90000"/>
          </a:bodyPr>
          <a:lstStyle/>
          <a:p>
            <a:r>
              <a:rPr lang="en-US" dirty="0"/>
              <a:t>Continuation on Ways to Use Google Docs </a:t>
            </a:r>
          </a:p>
        </p:txBody>
      </p:sp>
      <p:sp>
        <p:nvSpPr>
          <p:cNvPr id="3" name="Content Placeholder 2">
            <a:extLst>
              <a:ext uri="{FF2B5EF4-FFF2-40B4-BE49-F238E27FC236}">
                <a16:creationId xmlns:a16="http://schemas.microsoft.com/office/drawing/2014/main" xmlns="" id="{A27D2ADF-958C-499F-A9EB-ADBC64F3095F}"/>
              </a:ext>
            </a:extLst>
          </p:cNvPr>
          <p:cNvSpPr>
            <a:spLocks noGrp="1"/>
          </p:cNvSpPr>
          <p:nvPr>
            <p:ph sz="quarter" idx="13"/>
          </p:nvPr>
        </p:nvSpPr>
        <p:spPr/>
        <p:txBody>
          <a:bodyPr/>
          <a:lstStyle/>
          <a:p>
            <a:r>
              <a:rPr lang="en-US" dirty="0"/>
              <a:t>The image below shows how students and teachers can use Google Docs tool in a physical education setup.</a:t>
            </a:r>
          </a:p>
          <a:p>
            <a:endParaRPr lang="en-US" dirty="0"/>
          </a:p>
        </p:txBody>
      </p:sp>
      <p:pic>
        <p:nvPicPr>
          <p:cNvPr id="4" name="Picture 3" descr="10 Ways to Use Google Docs in Physical Education - Teacher Tech">
            <a:extLst>
              <a:ext uri="{FF2B5EF4-FFF2-40B4-BE49-F238E27FC236}">
                <a16:creationId xmlns:a16="http://schemas.microsoft.com/office/drawing/2014/main" xmlns="" id="{7C007AAF-89E4-44AC-8B1E-01742AB708FD}"/>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2481943"/>
            <a:ext cx="5943600" cy="3788228"/>
          </a:xfrm>
          <a:prstGeom prst="rect">
            <a:avLst/>
          </a:prstGeom>
          <a:noFill/>
          <a:ln>
            <a:noFill/>
          </a:ln>
        </p:spPr>
      </p:pic>
      <p:sp>
        <p:nvSpPr>
          <p:cNvPr id="5" name="TextBox 4">
            <a:extLst>
              <a:ext uri="{FF2B5EF4-FFF2-40B4-BE49-F238E27FC236}">
                <a16:creationId xmlns:a16="http://schemas.microsoft.com/office/drawing/2014/main" xmlns="" id="{6749FD50-7A00-452B-876C-103838535683}"/>
              </a:ext>
            </a:extLst>
          </p:cNvPr>
          <p:cNvSpPr txBox="1"/>
          <p:nvPr/>
        </p:nvSpPr>
        <p:spPr>
          <a:xfrm>
            <a:off x="1111492" y="2971800"/>
            <a:ext cx="4186221" cy="3139321"/>
          </a:xfrm>
          <a:prstGeom prst="rect">
            <a:avLst/>
          </a:prstGeom>
          <a:noFill/>
        </p:spPr>
        <p:txBody>
          <a:bodyPr wrap="square" rtlCol="0">
            <a:spAutoFit/>
          </a:bodyPr>
          <a:lstStyle/>
          <a:p>
            <a:r>
              <a:rPr lang="en-US" dirty="0"/>
              <a:t>-Google Docs can be used in a physical education setup </a:t>
            </a:r>
          </a:p>
          <a:p>
            <a:r>
              <a:rPr lang="en-US" dirty="0"/>
              <a:t>-These ten steps are among the ways that it can be used</a:t>
            </a:r>
          </a:p>
          <a:p>
            <a:r>
              <a:rPr lang="en-US" dirty="0"/>
              <a:t>-The process is simple and self-manageable </a:t>
            </a:r>
          </a:p>
          <a:p>
            <a:r>
              <a:rPr lang="en-US" dirty="0"/>
              <a:t>-Learners can collaborate with their teachers to explain what they don’t understand </a:t>
            </a:r>
          </a:p>
          <a:p>
            <a:r>
              <a:rPr lang="en-US" dirty="0"/>
              <a:t>-Some tools require learners to work with the teacher </a:t>
            </a:r>
          </a:p>
          <a:p>
            <a:r>
              <a:rPr lang="en-US" dirty="0"/>
              <a:t>This includes; collaborating on designing activities </a:t>
            </a:r>
          </a:p>
        </p:txBody>
      </p:sp>
    </p:spTree>
    <p:extLst>
      <p:ext uri="{BB962C8B-B14F-4D97-AF65-F5344CB8AC3E}">
        <p14:creationId xmlns:p14="http://schemas.microsoft.com/office/powerpoint/2010/main" xmlns="" val="53960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D84C7-E859-4BA3-8FFB-532EFEAC7828}"/>
              </a:ext>
            </a:extLst>
          </p:cNvPr>
          <p:cNvSpPr>
            <a:spLocks noGrp="1"/>
          </p:cNvSpPr>
          <p:nvPr>
            <p:ph type="title"/>
          </p:nvPr>
        </p:nvSpPr>
        <p:spPr/>
        <p:txBody>
          <a:bodyPr/>
          <a:lstStyle/>
          <a:p>
            <a:r>
              <a:rPr lang="en-US" dirty="0"/>
              <a:t>Collaborative Brainstorming </a:t>
            </a:r>
          </a:p>
        </p:txBody>
      </p:sp>
      <p:sp>
        <p:nvSpPr>
          <p:cNvPr id="3" name="Content Placeholder 2">
            <a:extLst>
              <a:ext uri="{FF2B5EF4-FFF2-40B4-BE49-F238E27FC236}">
                <a16:creationId xmlns:a16="http://schemas.microsoft.com/office/drawing/2014/main" xmlns="" id="{4791B6CB-ED52-403D-BC1A-303E551E6010}"/>
              </a:ext>
            </a:extLst>
          </p:cNvPr>
          <p:cNvSpPr>
            <a:spLocks noGrp="1"/>
          </p:cNvSpPr>
          <p:nvPr>
            <p:ph sz="quarter" idx="13"/>
          </p:nvPr>
        </p:nvSpPr>
        <p:spPr/>
        <p:txBody>
          <a:bodyPr/>
          <a:lstStyle/>
          <a:p>
            <a:r>
              <a:rPr lang="en-US" dirty="0"/>
              <a:t>Google Docs has a collaborative brainstorming feature (shown in the image)</a:t>
            </a:r>
          </a:p>
          <a:p>
            <a:endParaRPr lang="en-US" dirty="0"/>
          </a:p>
        </p:txBody>
      </p:sp>
      <p:pic>
        <p:nvPicPr>
          <p:cNvPr id="5" name="Picture 4">
            <a:extLst>
              <a:ext uri="{FF2B5EF4-FFF2-40B4-BE49-F238E27FC236}">
                <a16:creationId xmlns:a16="http://schemas.microsoft.com/office/drawing/2014/main" xmlns="" id="{EED64C8F-A4D5-4FC3-B3A3-58622D99814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4074" y="2495552"/>
            <a:ext cx="6867526" cy="3700446"/>
          </a:xfrm>
          <a:prstGeom prst="rect">
            <a:avLst/>
          </a:prstGeom>
        </p:spPr>
      </p:pic>
      <p:sp>
        <p:nvSpPr>
          <p:cNvPr id="6" name="TextBox 5">
            <a:extLst>
              <a:ext uri="{FF2B5EF4-FFF2-40B4-BE49-F238E27FC236}">
                <a16:creationId xmlns:a16="http://schemas.microsoft.com/office/drawing/2014/main" xmlns="" id="{4DB103D0-56F1-4B0A-B194-6F2796C76243}"/>
              </a:ext>
            </a:extLst>
          </p:cNvPr>
          <p:cNvSpPr txBox="1"/>
          <p:nvPr/>
        </p:nvSpPr>
        <p:spPr>
          <a:xfrm>
            <a:off x="7889874" y="2495552"/>
            <a:ext cx="3616326" cy="3970318"/>
          </a:xfrm>
          <a:prstGeom prst="rect">
            <a:avLst/>
          </a:prstGeom>
          <a:noFill/>
        </p:spPr>
        <p:txBody>
          <a:bodyPr wrap="square" rtlCol="0">
            <a:spAutoFit/>
          </a:bodyPr>
          <a:lstStyle/>
          <a:p>
            <a:r>
              <a:rPr lang="en-US" dirty="0"/>
              <a:t>-Available in the drawing component </a:t>
            </a:r>
          </a:p>
          <a:p>
            <a:r>
              <a:rPr lang="en-US" dirty="0"/>
              <a:t>-Suited for collaborative online sessions </a:t>
            </a:r>
          </a:p>
          <a:p>
            <a:r>
              <a:rPr lang="en-US" dirty="0"/>
              <a:t>-Enables students to work together to create ideas </a:t>
            </a:r>
          </a:p>
          <a:p>
            <a:r>
              <a:rPr lang="en-US" dirty="0"/>
              <a:t>-Enables them to contribute in the learning process </a:t>
            </a:r>
          </a:p>
          <a:p>
            <a:r>
              <a:rPr lang="en-US" dirty="0"/>
              <a:t>-Learners can use different tools such as arrow, text, or shapes and even important images to create ideas </a:t>
            </a:r>
          </a:p>
          <a:p>
            <a:r>
              <a:rPr lang="en-US" dirty="0"/>
              <a:t>-The revision history uses different colors </a:t>
            </a:r>
          </a:p>
          <a:p>
            <a:r>
              <a:rPr lang="en-US" dirty="0"/>
              <a:t>This makes it easy to see or track changes</a:t>
            </a:r>
          </a:p>
        </p:txBody>
      </p:sp>
    </p:spTree>
    <p:extLst>
      <p:ext uri="{BB962C8B-B14F-4D97-AF65-F5344CB8AC3E}">
        <p14:creationId xmlns:p14="http://schemas.microsoft.com/office/powerpoint/2010/main" xmlns="" val="348423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697ED-7797-4338-9BA1-A9B40186832F}"/>
              </a:ext>
            </a:extLst>
          </p:cNvPr>
          <p:cNvSpPr>
            <a:spLocks noGrp="1"/>
          </p:cNvSpPr>
          <p:nvPr>
            <p:ph type="title"/>
          </p:nvPr>
        </p:nvSpPr>
        <p:spPr/>
        <p:txBody>
          <a:bodyPr/>
          <a:lstStyle/>
          <a:p>
            <a:r>
              <a:rPr lang="en-US" dirty="0"/>
              <a:t>Reasons for Choosing this Technology </a:t>
            </a:r>
          </a:p>
        </p:txBody>
      </p:sp>
      <p:sp>
        <p:nvSpPr>
          <p:cNvPr id="3" name="Content Placeholder 2">
            <a:extLst>
              <a:ext uri="{FF2B5EF4-FFF2-40B4-BE49-F238E27FC236}">
                <a16:creationId xmlns:a16="http://schemas.microsoft.com/office/drawing/2014/main" xmlns="" id="{112219C5-CC03-4E52-9ECE-27A8913A8F3A}"/>
              </a:ext>
            </a:extLst>
          </p:cNvPr>
          <p:cNvSpPr>
            <a:spLocks noGrp="1"/>
          </p:cNvSpPr>
          <p:nvPr>
            <p:ph sz="quarter" idx="13"/>
          </p:nvPr>
        </p:nvSpPr>
        <p:spPr/>
        <p:txBody>
          <a:bodyPr/>
          <a:lstStyle/>
          <a:p>
            <a:r>
              <a:rPr lang="en-US" dirty="0"/>
              <a:t>Easy access to the database at anytime of the day (24/7)</a:t>
            </a:r>
          </a:p>
          <a:p>
            <a:r>
              <a:rPr lang="en-US" dirty="0"/>
              <a:t>Can be accessed anywhere as long as the student has access to the internet</a:t>
            </a:r>
          </a:p>
          <a:p>
            <a:r>
              <a:rPr lang="en-US" dirty="0"/>
              <a:t>It also improves flexibility of learning (</a:t>
            </a:r>
            <a:r>
              <a:rPr lang="en-US" dirty="0" err="1"/>
              <a:t>Ishtaiwa</a:t>
            </a:r>
            <a:r>
              <a:rPr lang="en-US" dirty="0"/>
              <a:t> &amp; </a:t>
            </a:r>
            <a:r>
              <a:rPr lang="en-US" dirty="0" err="1"/>
              <a:t>Aburezeq</a:t>
            </a:r>
            <a:r>
              <a:rPr lang="en-US" dirty="0"/>
              <a:t>, 2015)</a:t>
            </a:r>
          </a:p>
          <a:p>
            <a:r>
              <a:rPr lang="en-US" dirty="0"/>
              <a:t>It provides free formatting features such as delete and edit-enabling students to revise their work till perfection</a:t>
            </a:r>
          </a:p>
          <a:p>
            <a:r>
              <a:rPr lang="en-US" dirty="0"/>
              <a:t>It is important in enhancing collaborative learning and teaching </a:t>
            </a:r>
          </a:p>
        </p:txBody>
      </p:sp>
    </p:spTree>
    <p:extLst>
      <p:ext uri="{BB962C8B-B14F-4D97-AF65-F5344CB8AC3E}">
        <p14:creationId xmlns:p14="http://schemas.microsoft.com/office/powerpoint/2010/main" xmlns="" val="323138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F17C1-BF30-4061-B122-BC2FD641F8DC}"/>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xmlns="" id="{15151B2A-9E98-424E-AC6E-99220BA9C30F}"/>
              </a:ext>
            </a:extLst>
          </p:cNvPr>
          <p:cNvSpPr>
            <a:spLocks noGrp="1"/>
          </p:cNvSpPr>
          <p:nvPr>
            <p:ph sz="quarter" idx="13"/>
          </p:nvPr>
        </p:nvSpPr>
        <p:spPr/>
        <p:txBody>
          <a:bodyPr>
            <a:normAutofit/>
          </a:bodyPr>
          <a:lstStyle/>
          <a:p>
            <a:pPr>
              <a:lnSpc>
                <a:spcPct val="107000"/>
              </a:lnSpc>
              <a:spcBef>
                <a:spcPts val="0"/>
              </a:spcBef>
              <a:spcAft>
                <a:spcPts val="800"/>
              </a:spcAft>
            </a:pPr>
            <a:r>
              <a:rPr lang="en-US" sz="2000" dirty="0">
                <a:solidFill>
                  <a:srgbClr val="222222"/>
                </a:solidFill>
                <a:effectLst/>
                <a:latin typeface="+mj-lt"/>
                <a:ea typeface="Calibri" panose="020F0502020204030204" pitchFamily="34" charset="0"/>
                <a:cs typeface="Times New Roman" panose="02020603050405020304" pitchFamily="18" charset="0"/>
              </a:rPr>
              <a:t>Andrew, M. (2019). Collaborating online with four different google apps: Benefits to learning and usefulness for future work. </a:t>
            </a:r>
            <a:r>
              <a:rPr lang="en-US" sz="2000" i="1" dirty="0">
                <a:effectLst/>
                <a:latin typeface="+mj-lt"/>
                <a:ea typeface="Calibri" panose="020F0502020204030204" pitchFamily="34" charset="0"/>
                <a:cs typeface="Times New Roman" panose="02020603050405020304" pitchFamily="18" charset="0"/>
              </a:rPr>
              <a:t>Journal of Asia TEFL</a:t>
            </a:r>
            <a:r>
              <a:rPr lang="en-US" sz="2000" dirty="0">
                <a:effectLst/>
                <a:latin typeface="+mj-lt"/>
                <a:ea typeface="Calibri" panose="020F0502020204030204" pitchFamily="34" charset="0"/>
                <a:cs typeface="Times New Roman" panose="02020603050405020304" pitchFamily="18" charset="0"/>
              </a:rPr>
              <a:t>, </a:t>
            </a:r>
            <a:r>
              <a:rPr lang="en-US" sz="2000" i="1" dirty="0">
                <a:effectLst/>
                <a:latin typeface="+mj-lt"/>
                <a:ea typeface="Calibri" panose="020F0502020204030204" pitchFamily="34" charset="0"/>
                <a:cs typeface="Times New Roman" panose="02020603050405020304" pitchFamily="18" charset="0"/>
              </a:rPr>
              <a:t>16</a:t>
            </a:r>
            <a:r>
              <a:rPr lang="en-US" sz="2000" dirty="0">
                <a:effectLst/>
                <a:latin typeface="+mj-lt"/>
                <a:ea typeface="Calibri" panose="020F0502020204030204" pitchFamily="34" charset="0"/>
                <a:cs typeface="Times New Roman" panose="02020603050405020304" pitchFamily="18" charset="0"/>
              </a:rPr>
              <a:t>(4), 1268.</a:t>
            </a:r>
          </a:p>
          <a:p>
            <a:pPr>
              <a:lnSpc>
                <a:spcPct val="107000"/>
              </a:lnSpc>
              <a:spcBef>
                <a:spcPts val="0"/>
              </a:spcBef>
              <a:spcAft>
                <a:spcPts val="800"/>
              </a:spcAft>
            </a:pPr>
            <a:r>
              <a:rPr lang="en-US" sz="2000" dirty="0" err="1">
                <a:solidFill>
                  <a:srgbClr val="222222"/>
                </a:solidFill>
                <a:effectLst/>
                <a:latin typeface="+mj-lt"/>
                <a:ea typeface="Calibri" panose="020F0502020204030204" pitchFamily="34" charset="0"/>
                <a:cs typeface="Times New Roman" panose="02020603050405020304" pitchFamily="18" charset="0"/>
              </a:rPr>
              <a:t>Ebadi</a:t>
            </a:r>
            <a:r>
              <a:rPr lang="en-US" sz="2000" dirty="0">
                <a:solidFill>
                  <a:srgbClr val="222222"/>
                </a:solidFill>
                <a:effectLst/>
                <a:latin typeface="+mj-lt"/>
                <a:ea typeface="Calibri" panose="020F0502020204030204" pitchFamily="34" charset="0"/>
                <a:cs typeface="Times New Roman" panose="02020603050405020304" pitchFamily="18" charset="0"/>
              </a:rPr>
              <a:t>, S., &amp; Rahimi, M. (2017). Exploring the impact of online peer-editing using Google Docs on EFL learners’ academic writing skills: A mixed methods study. </a:t>
            </a:r>
            <a:r>
              <a:rPr lang="en-US" sz="2000" i="1" dirty="0">
                <a:effectLst/>
                <a:latin typeface="+mj-lt"/>
                <a:ea typeface="Calibri" panose="020F0502020204030204" pitchFamily="34" charset="0"/>
                <a:cs typeface="Times New Roman" panose="02020603050405020304" pitchFamily="18" charset="0"/>
              </a:rPr>
              <a:t>Computer Assisted Language Learning</a:t>
            </a:r>
            <a:r>
              <a:rPr lang="en-US" sz="2000" dirty="0">
                <a:effectLst/>
                <a:latin typeface="+mj-lt"/>
                <a:ea typeface="Calibri" panose="020F0502020204030204" pitchFamily="34" charset="0"/>
                <a:cs typeface="Times New Roman" panose="02020603050405020304" pitchFamily="18" charset="0"/>
              </a:rPr>
              <a:t>, </a:t>
            </a:r>
            <a:r>
              <a:rPr lang="en-US" sz="2000" i="1" dirty="0">
                <a:effectLst/>
                <a:latin typeface="+mj-lt"/>
                <a:ea typeface="Calibri" panose="020F0502020204030204" pitchFamily="34" charset="0"/>
                <a:cs typeface="Times New Roman" panose="02020603050405020304" pitchFamily="18" charset="0"/>
              </a:rPr>
              <a:t>30</a:t>
            </a:r>
            <a:r>
              <a:rPr lang="en-US" sz="2000" dirty="0">
                <a:effectLst/>
                <a:latin typeface="+mj-lt"/>
                <a:ea typeface="Calibri" panose="020F0502020204030204" pitchFamily="34" charset="0"/>
                <a:cs typeface="Times New Roman" panose="02020603050405020304" pitchFamily="18" charset="0"/>
              </a:rPr>
              <a:t>(8), 787-815.</a:t>
            </a:r>
          </a:p>
          <a:p>
            <a:pPr>
              <a:lnSpc>
                <a:spcPct val="107000"/>
              </a:lnSpc>
              <a:spcBef>
                <a:spcPts val="0"/>
              </a:spcBef>
              <a:spcAft>
                <a:spcPts val="800"/>
              </a:spcAft>
            </a:pPr>
            <a:r>
              <a:rPr lang="en-US" sz="2000" dirty="0" err="1">
                <a:solidFill>
                  <a:srgbClr val="222222"/>
                </a:solidFill>
                <a:effectLst/>
                <a:latin typeface="+mj-lt"/>
                <a:ea typeface="Calibri" panose="020F0502020204030204" pitchFamily="34" charset="0"/>
                <a:cs typeface="Times New Roman" panose="02020603050405020304" pitchFamily="18" charset="0"/>
              </a:rPr>
              <a:t>Ishtaiwa</a:t>
            </a:r>
            <a:r>
              <a:rPr lang="en-US" sz="2000" dirty="0">
                <a:solidFill>
                  <a:srgbClr val="222222"/>
                </a:solidFill>
                <a:effectLst/>
                <a:latin typeface="+mj-lt"/>
                <a:ea typeface="Calibri" panose="020F0502020204030204" pitchFamily="34" charset="0"/>
                <a:cs typeface="Times New Roman" panose="02020603050405020304" pitchFamily="18" charset="0"/>
              </a:rPr>
              <a:t>, F. F., &amp;</a:t>
            </a:r>
            <a:r>
              <a:rPr lang="en-US" sz="2000" dirty="0" err="1">
                <a:solidFill>
                  <a:srgbClr val="222222"/>
                </a:solidFill>
                <a:effectLst/>
                <a:latin typeface="+mj-lt"/>
                <a:ea typeface="Calibri" panose="020F0502020204030204" pitchFamily="34" charset="0"/>
                <a:cs typeface="Times New Roman" panose="02020603050405020304" pitchFamily="18" charset="0"/>
              </a:rPr>
              <a:t>Aburezeq</a:t>
            </a:r>
            <a:r>
              <a:rPr lang="en-US" sz="2000" dirty="0">
                <a:solidFill>
                  <a:srgbClr val="222222"/>
                </a:solidFill>
                <a:effectLst/>
                <a:latin typeface="+mj-lt"/>
                <a:ea typeface="Calibri" panose="020F0502020204030204" pitchFamily="34" charset="0"/>
                <a:cs typeface="Times New Roman" panose="02020603050405020304" pitchFamily="18" charset="0"/>
              </a:rPr>
              <a:t>, I. M. (2015). The impact of Google Docs on student collaboration: A UAE case study. </a:t>
            </a:r>
            <a:r>
              <a:rPr lang="en-US" sz="2000" i="1" dirty="0">
                <a:solidFill>
                  <a:srgbClr val="222222"/>
                </a:solidFill>
                <a:effectLst/>
                <a:latin typeface="+mj-lt"/>
                <a:ea typeface="Calibri" panose="020F0502020204030204" pitchFamily="34" charset="0"/>
                <a:cs typeface="Times New Roman" panose="02020603050405020304" pitchFamily="18" charset="0"/>
              </a:rPr>
              <a:t>Learning, Culture and Social Interaction</a:t>
            </a:r>
            <a:r>
              <a:rPr lang="en-US" sz="2000" dirty="0">
                <a:solidFill>
                  <a:srgbClr val="222222"/>
                </a:solidFill>
                <a:effectLst/>
                <a:latin typeface="+mj-lt"/>
                <a:ea typeface="Calibri" panose="020F0502020204030204" pitchFamily="34" charset="0"/>
                <a:cs typeface="Times New Roman" panose="02020603050405020304" pitchFamily="18" charset="0"/>
              </a:rPr>
              <a:t>, </a:t>
            </a:r>
            <a:r>
              <a:rPr lang="en-US" sz="2000" i="1" dirty="0">
                <a:solidFill>
                  <a:srgbClr val="222222"/>
                </a:solidFill>
                <a:effectLst/>
                <a:latin typeface="+mj-lt"/>
                <a:ea typeface="Calibri" panose="020F0502020204030204" pitchFamily="34" charset="0"/>
                <a:cs typeface="Times New Roman" panose="02020603050405020304" pitchFamily="18" charset="0"/>
              </a:rPr>
              <a:t>7</a:t>
            </a:r>
            <a:r>
              <a:rPr lang="en-US" sz="2000" dirty="0">
                <a:solidFill>
                  <a:srgbClr val="222222"/>
                </a:solidFill>
                <a:effectLst/>
                <a:latin typeface="+mj-lt"/>
                <a:ea typeface="Calibri" panose="020F0502020204030204" pitchFamily="34" charset="0"/>
                <a:cs typeface="Times New Roman" panose="02020603050405020304" pitchFamily="18" charset="0"/>
              </a:rPr>
              <a:t>, 85-96.</a:t>
            </a:r>
            <a:endParaRPr lang="en-US" sz="2000" dirty="0">
              <a:effectLst/>
              <a:latin typeface="+mj-lt"/>
              <a:ea typeface="Calibri" panose="020F0502020204030204" pitchFamily="34" charset="0"/>
              <a:cs typeface="Times New Roman" panose="02020603050405020304" pitchFamily="18" charset="0"/>
            </a:endParaRPr>
          </a:p>
          <a:p>
            <a:endParaRPr lang="en-US" sz="2000" dirty="0">
              <a:latin typeface="+mj-lt"/>
            </a:endParaRPr>
          </a:p>
        </p:txBody>
      </p:sp>
    </p:spTree>
    <p:extLst>
      <p:ext uri="{BB962C8B-B14F-4D97-AF65-F5344CB8AC3E}">
        <p14:creationId xmlns:p14="http://schemas.microsoft.com/office/powerpoint/2010/main" xmlns="" val="3103719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57</TotalTime>
  <Words>1011</Words>
  <Application>Microsoft Office PowerPoint</Application>
  <PresentationFormat>Custom</PresentationFormat>
  <Paragraphs>61</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Technology Artifact: Classroom Collaboration-Google Docs</vt:lpstr>
      <vt:lpstr>Introduction</vt:lpstr>
      <vt:lpstr>How it will be used</vt:lpstr>
      <vt:lpstr>Continuation of How it will be Used</vt:lpstr>
      <vt:lpstr>Continuation on Ways to Use Google Docs </vt:lpstr>
      <vt:lpstr>Collaborative Brainstorming </vt:lpstr>
      <vt:lpstr>Reasons for Choosing this Technology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Artifact: Classroom Collaboration-Google Docs</dc:title>
  <dc:creator>steve</dc:creator>
  <cp:lastModifiedBy>Kevin</cp:lastModifiedBy>
  <cp:revision>1</cp:revision>
  <dcterms:created xsi:type="dcterms:W3CDTF">2021-07-22T10:57:28Z</dcterms:created>
  <dcterms:modified xsi:type="dcterms:W3CDTF">2021-07-23T07:11:24Z</dcterms:modified>
</cp:coreProperties>
</file>